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91" r:id="rId4"/>
    <p:sldId id="271" r:id="rId5"/>
    <p:sldId id="262" r:id="rId6"/>
    <p:sldId id="263" r:id="rId7"/>
    <p:sldId id="302" r:id="rId8"/>
    <p:sldId id="264" r:id="rId9"/>
    <p:sldId id="265" r:id="rId10"/>
    <p:sldId id="266" r:id="rId11"/>
    <p:sldId id="267" r:id="rId12"/>
    <p:sldId id="268" r:id="rId13"/>
    <p:sldId id="312" r:id="rId14"/>
    <p:sldId id="313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10" r:id="rId24"/>
    <p:sldId id="309" r:id="rId25"/>
    <p:sldId id="305" r:id="rId26"/>
    <p:sldId id="307" r:id="rId27"/>
    <p:sldId id="308" r:id="rId28"/>
    <p:sldId id="311" r:id="rId29"/>
    <p:sldId id="314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8" autoAdjust="0"/>
    <p:restoredTop sz="94574" autoAdjust="0"/>
  </p:normalViewPr>
  <p:slideViewPr>
    <p:cSldViewPr>
      <p:cViewPr varScale="1">
        <p:scale>
          <a:sx n="70" d="100"/>
          <a:sy n="70" d="100"/>
        </p:scale>
        <p:origin x="-11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17526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«Детское экспериментирование»</a:t>
            </a:r>
            <a:r>
              <a:rPr lang="ru-RU" sz="2800" dirty="0" smtClean="0">
                <a:solidFill>
                  <a:srgbClr val="FFFF00"/>
                </a:solidFill>
              </a:rPr>
              <a:t>   </a:t>
            </a:r>
            <a:r>
              <a:rPr lang="ru-RU" sz="2800" dirty="0" err="1" smtClean="0">
                <a:solidFill>
                  <a:srgbClr val="FFFF00"/>
                </a:solidFill>
              </a:rPr>
              <a:t>мБДоу</a:t>
            </a:r>
            <a:r>
              <a:rPr lang="ru-RU" sz="2800" dirty="0" smtClean="0">
                <a:solidFill>
                  <a:srgbClr val="FFFF00"/>
                </a:solidFill>
              </a:rPr>
              <a:t> д/с №22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2667000"/>
            <a:ext cx="5114778" cy="3657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1\Pictures\8fdb51ced816bdf2e38434021658ac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1" y="2667001"/>
            <a:ext cx="5105400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Младший дошкольный возраст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5160336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300" dirty="0" smtClean="0"/>
              <a:t>Основное содержание исследований, производимых детьми, предполагает формирование у них представлений:</a:t>
            </a:r>
            <a:br>
              <a:rPr lang="ru-RU" sz="3300" dirty="0" smtClean="0"/>
            </a:br>
            <a:r>
              <a:rPr lang="ru-RU" sz="3300" dirty="0" smtClean="0"/>
              <a:t>- о материалах (песок, глина, бумага, ткань, дерево).</a:t>
            </a:r>
            <a:br>
              <a:rPr lang="ru-RU" sz="3300" dirty="0" smtClean="0"/>
            </a:br>
            <a:r>
              <a:rPr lang="ru-RU" sz="3300" dirty="0" smtClean="0"/>
              <a:t>- о природных явлениях </a:t>
            </a:r>
            <a:br>
              <a:rPr lang="ru-RU" sz="3300" dirty="0" smtClean="0"/>
            </a:br>
            <a:r>
              <a:rPr lang="ru-RU" sz="3300" dirty="0" smtClean="0"/>
              <a:t>- о  мире растений </a:t>
            </a:r>
            <a:br>
              <a:rPr lang="ru-RU" sz="3300" dirty="0" smtClean="0"/>
            </a:br>
            <a:r>
              <a:rPr lang="ru-RU" sz="3300" dirty="0" smtClean="0"/>
              <a:t>- о способах исследования объекта </a:t>
            </a:r>
            <a:br>
              <a:rPr lang="ru-RU" sz="3300" dirty="0" smtClean="0"/>
            </a:br>
            <a:r>
              <a:rPr lang="ru-RU" sz="3300" dirty="0" smtClean="0"/>
              <a:t>- Об эталоне "1 минута".</a:t>
            </a:r>
            <a:br>
              <a:rPr lang="ru-RU" sz="3300" dirty="0" smtClean="0"/>
            </a:br>
            <a:r>
              <a:rPr lang="ru-RU" sz="3300" dirty="0" smtClean="0"/>
              <a:t>- О предметном мире (одежда, обувь, транспорт, игрушки, краски для рисования и прочее).</a:t>
            </a:r>
            <a:br>
              <a:rPr lang="ru-RU" sz="3300" dirty="0" smtClean="0"/>
            </a:b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300" i="1" dirty="0" smtClean="0"/>
              <a:t>В процессе экспериментирования словарь детей пополняется словами, обозначающими сенсорные признаки свойства, явления или объекта природы (цвет, форма, величина: мнётся - ломается, высоко - низко - далеко, мягкий - твёрдый - тёплый и прочее).</a:t>
            </a:r>
            <a:endParaRPr lang="ru-RU" sz="3300" i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5943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Средний возраст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0"/>
            <a:ext cx="7239000" cy="5541336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Основное содержание исследований, проводимых детьми, предполагает формирование у них следующих представлений:</a:t>
            </a:r>
            <a:br>
              <a:rPr lang="ru-RU" sz="1600" b="1" dirty="0" smtClean="0"/>
            </a:b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    - о материалах .</a:t>
            </a:r>
          </a:p>
          <a:p>
            <a:pPr>
              <a:buNone/>
            </a:pP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- о природных явлениях </a:t>
            </a:r>
          </a:p>
          <a:p>
            <a:pPr>
              <a:buNone/>
            </a:pP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- о мире животных и растений </a:t>
            </a:r>
          </a:p>
          <a:p>
            <a:pPr>
              <a:buNone/>
            </a:pP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- о предметном мире </a:t>
            </a:r>
          </a:p>
          <a:p>
            <a:pPr>
              <a:buNone/>
            </a:pP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- о геометрических эталонах </a:t>
            </a:r>
          </a:p>
          <a:p>
            <a:pPr>
              <a:buNone/>
            </a:pP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- о человеке </a:t>
            </a:r>
            <a:br>
              <a:rPr lang="ru-RU" sz="1600" b="1" dirty="0" smtClean="0"/>
            </a:b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   </a:t>
            </a:r>
            <a:r>
              <a:rPr lang="ru-RU" sz="1600" b="1" i="1" dirty="0" smtClean="0"/>
              <a:t>В процессе экспериментирования словарь детей пополняется за счёт слов, обозначающих свойства объектов и явлений. Кроме этого, дети знакомятся с происхождением слов (таких, как: сахарница, мыльница и т.д.).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/>
          </a:p>
        </p:txBody>
      </p:sp>
      <p:pic>
        <p:nvPicPr>
          <p:cNvPr id="22532" name="Picture 4" descr="H:\Images\А\21092009_002 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600200"/>
            <a:ext cx="3327400" cy="3276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Старший дошкольный возраст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7239000" cy="546513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Основное содержание исследований, проводимых детьми, предполагает формирование у них следующих представлений: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dirty="0" smtClean="0"/>
              <a:t>- о материалах </a:t>
            </a: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-о природных явлениях </a:t>
            </a: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об агрегатных состояниях воды </a:t>
            </a: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о мире растений </a:t>
            </a: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о предметном мире </a:t>
            </a: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о геометрических эталонах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В процессе экспериментирования обогащается словарь детей за счёт слов, обозначающих свойства объектов и явлений. Кроме, того дети знакомятся с происхождением слов, с омонимами, с многозначностью слова (ключ), синонимами (красивый, прекрасный, чудесный), антонимами (лёгкий - тяжёлый), а также фразеологизмами ("лошадь в яблоках").</a:t>
            </a:r>
            <a:endParaRPr lang="ru-RU" b="1" i="1" dirty="0"/>
          </a:p>
        </p:txBody>
      </p:sp>
      <p:pic>
        <p:nvPicPr>
          <p:cNvPr id="4" name="Рисунок 3" descr="b7431f8920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0"/>
            <a:ext cx="3505200" cy="3124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Эксперименты в средней группе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676400"/>
            <a:ext cx="3020484" cy="2265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user\Desktop\ФОТКИ\садовские фотки\SAM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95450"/>
            <a:ext cx="2971800" cy="222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\садовские фотки\SAM_000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62450"/>
            <a:ext cx="2971800" cy="222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КИ\садовские фотки\SAM_0008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2450"/>
            <a:ext cx="30480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0291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КИ\садовские фотки\Фото0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946400" cy="220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КИ\садовские фотки\SAM_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5875"/>
            <a:ext cx="2971800" cy="222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КИ\садовские фотки\SAM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2947916" cy="2210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КИ\садовские фотки\SAM_2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95600"/>
            <a:ext cx="1656497" cy="2208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КИ\садовские фотки\SAM_24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16418"/>
          <a:stretch/>
        </p:blipFill>
        <p:spPr bwMode="auto">
          <a:xfrm>
            <a:off x="5638799" y="2964976"/>
            <a:ext cx="2362199" cy="1694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ОТКИ\садовские фотки\SAM_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8" y="4876800"/>
            <a:ext cx="2438400" cy="18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8043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112009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714375"/>
            <a:ext cx="7239000" cy="5429250"/>
          </a:xfrm>
        </p:spPr>
      </p:pic>
      <p:pic>
        <p:nvPicPr>
          <p:cNvPr id="5" name="Рисунок 4" descr="Фото01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14375"/>
            <a:ext cx="7239000" cy="54292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2390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0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04056"/>
            <a:ext cx="7239000" cy="54292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4102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23924" y="600074"/>
            <a:ext cx="6705602" cy="58102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5943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1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3863" y="490537"/>
            <a:ext cx="6858000" cy="58769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Экспериментальная деятельность: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Способствует формированию у детей познавательного интереса, развивает наблюдательность, мыслительную деятельность. По мнению академика Н.Н. </a:t>
            </a:r>
            <a:r>
              <a:rPr lang="ru-RU" dirty="0" err="1" smtClean="0"/>
              <a:t>Подъякова</a:t>
            </a:r>
            <a:r>
              <a:rPr lang="ru-RU" dirty="0" smtClean="0"/>
              <a:t> в деятельности экспериментирования ребенок выступает как своеобразный  исследователь, самостоятельно воздействующий различными способами на окружающие его предметы и явления с целью более полного их познания и освоения.</a:t>
            </a:r>
          </a:p>
          <a:p>
            <a:r>
              <a:rPr lang="ru-RU" dirty="0" smtClean="0"/>
              <a:t>  В ходе экспериментальной деятельности создаются ситуации, которые ребенок разрешает посредством проведения опыта и,  анализируя, делает вывод, умозаключение, самостоятельно овладевая представлением о том или ином законе или явлении.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1\Pictures\оп44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152400"/>
            <a:ext cx="1833563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7239000" cy="58007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"/>
            <a:ext cx="7239000" cy="58769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7239000" cy="582850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7543800" cy="615156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2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534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2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8153400" cy="66294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2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7772400" cy="66294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7696200" cy="630396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7772400" cy="615156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5600" cy="681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62793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задача ДОУ: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7239000" cy="3886200"/>
          </a:xfrm>
        </p:spPr>
        <p:txBody>
          <a:bodyPr>
            <a:normAutofit/>
          </a:bodyPr>
          <a:lstStyle/>
          <a:p>
            <a:r>
              <a:rPr lang="ru-RU" dirty="0" smtClean="0"/>
              <a:t>поддержать и развить в ребенке интерес к исследованиям, открытиям, создать необходимые для этого условия. </a:t>
            </a:r>
            <a:br>
              <a:rPr lang="ru-RU" dirty="0" smtClean="0"/>
            </a:br>
            <a:r>
              <a:rPr lang="ru-RU" dirty="0" smtClean="0"/>
              <a:t> </a:t>
            </a:r>
          </a:p>
          <a:p>
            <a:r>
              <a:rPr lang="ru-RU" dirty="0" smtClean="0"/>
              <a:t>организовать работу таким образом, чтобы дети могли повторить опыт, показанный взрослым, могли наблюдать, отвечать на вопросы, используя результат опытов.</a:t>
            </a:r>
            <a:endParaRPr lang="ru-RU" dirty="0"/>
          </a:p>
        </p:txBody>
      </p:sp>
      <p:pic>
        <p:nvPicPr>
          <p:cNvPr id="8196" name="Picture 4" descr="H:\Images\А\Фото0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6019800" y="6857999"/>
            <a:ext cx="3124200" cy="45719"/>
          </a:xfrm>
          <a:prstGeom prst="rect">
            <a:avLst/>
          </a:prstGeom>
          <a:noFill/>
        </p:spPr>
      </p:pic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800600"/>
            <a:ext cx="3276600" cy="205739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Последовательность детского экспериментирования.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 выдвижение гипотезы,</a:t>
            </a:r>
          </a:p>
          <a:p>
            <a:r>
              <a:rPr lang="ru-RU" sz="3600" dirty="0" smtClean="0"/>
              <a:t> проверка предположения, </a:t>
            </a:r>
          </a:p>
          <a:p>
            <a:r>
              <a:rPr lang="ru-RU" sz="3600" dirty="0" smtClean="0"/>
              <a:t> </a:t>
            </a:r>
            <a:r>
              <a:rPr lang="ru-RU" sz="3600" dirty="0" err="1" smtClean="0"/>
              <a:t>целеполагание</a:t>
            </a:r>
            <a:r>
              <a:rPr lang="ru-RU" sz="3600" dirty="0" smtClean="0"/>
              <a:t>, </a:t>
            </a:r>
          </a:p>
          <a:p>
            <a:r>
              <a:rPr lang="ru-RU" sz="3600" dirty="0" smtClean="0"/>
              <a:t> проблемная ситуация, </a:t>
            </a:r>
          </a:p>
          <a:p>
            <a:r>
              <a:rPr lang="ru-RU" sz="3600" dirty="0" smtClean="0"/>
              <a:t> формулировка вывода, </a:t>
            </a:r>
          </a:p>
          <a:p>
            <a:r>
              <a:rPr lang="ru-RU" sz="3600" dirty="0" smtClean="0"/>
              <a:t> новая гипотеза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5" name="Picture 1" descr="C:\Users\1\Pictures\о4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2895600"/>
            <a:ext cx="2743200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1310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bg2">
                    <a:lumMod val="50000"/>
                  </a:schemeClr>
                </a:solidFill>
              </a:rPr>
              <a:t>Примерная структура занятия  - экспериментирования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Постановка исследовательской задачи в виде того или иного варианта проблемной ситуации. </a:t>
            </a:r>
          </a:p>
          <a:p>
            <a:pPr lvl="0"/>
            <a:r>
              <a:rPr lang="ru-RU" dirty="0" smtClean="0"/>
              <a:t>Уточнение правил безопасности жизнедеятельности в ходе осуществления экспериментирования. </a:t>
            </a:r>
          </a:p>
          <a:p>
            <a:pPr lvl="0"/>
            <a:r>
              <a:rPr lang="ru-RU" dirty="0" smtClean="0"/>
              <a:t> Уточнение плана исследования. </a:t>
            </a:r>
          </a:p>
          <a:p>
            <a:pPr lvl="0"/>
            <a:r>
              <a:rPr lang="ru-RU" dirty="0" smtClean="0"/>
              <a:t>Выбор оборудования, самостоятельное его размещение детьми в зоне исследования. </a:t>
            </a:r>
          </a:p>
          <a:p>
            <a:pPr lvl="0"/>
            <a:r>
              <a:rPr lang="ru-RU" dirty="0" smtClean="0"/>
              <a:t>Распределение детей на подгруппы, выбор ведущих, помогающих организовать сверстников, комментирующих ход и результаты совместной деятельности детей в группах. </a:t>
            </a:r>
          </a:p>
          <a:p>
            <a:pPr lvl="0"/>
            <a:r>
              <a:rPr lang="ru-RU" dirty="0" smtClean="0"/>
              <a:t>Анализ и обобщение полученных детьми результатов экспериментирования. </a:t>
            </a:r>
          </a:p>
          <a:p>
            <a:endParaRPr lang="ru-RU" dirty="0"/>
          </a:p>
        </p:txBody>
      </p:sp>
      <p:pic>
        <p:nvPicPr>
          <p:cNvPr id="4" name="Рисунок 3" descr="58231067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590800"/>
            <a:ext cx="2057400" cy="1981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chemeClr val="bg2">
                    <a:lumMod val="50000"/>
                  </a:schemeClr>
                </a:solidFill>
              </a:rPr>
              <a:t>Содержание уголков экспериментальной деятельности.</a:t>
            </a:r>
            <a:endParaRPr lang="ru-RU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239000" cy="4855536"/>
          </a:xfrm>
        </p:spPr>
        <p:txBody>
          <a:bodyPr>
            <a:normAutofit/>
          </a:bodyPr>
          <a:lstStyle/>
          <a:p>
            <a:pPr fontAlgn="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- место для постоянной выставки</a:t>
            </a:r>
          </a:p>
          <a:p>
            <a:pPr fontAlgn="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- место для приборов</a:t>
            </a:r>
          </a:p>
          <a:p>
            <a:pPr fontAlgn="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- место для хранения материалов </a:t>
            </a:r>
            <a:br>
              <a:rPr lang="ru-RU" dirty="0" smtClean="0"/>
            </a:br>
            <a:endParaRPr lang="ru-RU" dirty="0" smtClean="0"/>
          </a:p>
          <a:p>
            <a:pPr fontAlgn="t">
              <a:buNone/>
            </a:pPr>
            <a:r>
              <a:rPr lang="ru-RU" dirty="0" smtClean="0"/>
              <a:t>    - место для проведения опытов</a:t>
            </a:r>
          </a:p>
          <a:p>
            <a:pPr fontAlgn="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место для неструктурированных     материалов</a:t>
            </a:r>
          </a:p>
        </p:txBody>
      </p:sp>
      <p:pic>
        <p:nvPicPr>
          <p:cNvPr id="3074" name="Picture 2" descr="H:\Images\А\Фото0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554730"/>
            <a:ext cx="2667000" cy="45719"/>
          </a:xfrm>
          <a:prstGeom prst="rect">
            <a:avLst/>
          </a:prstGeom>
          <a:noFill/>
        </p:spPr>
      </p:pic>
      <p:pic>
        <p:nvPicPr>
          <p:cNvPr id="5" name="Рисунок 4" descr="32e6f3d3810ac4b5bd55f7146c46f3d5_974ef7b0fb28071be646962060976a15.jpg"/>
          <p:cNvPicPr>
            <a:picLocks noChangeAspect="1"/>
          </p:cNvPicPr>
          <p:nvPr/>
        </p:nvPicPr>
        <p:blipFill rotWithShape="1">
          <a:blip r:embed="rId3"/>
          <a:srcRect t="7075" b="12212"/>
          <a:stretch/>
        </p:blipFill>
        <p:spPr>
          <a:xfrm>
            <a:off x="6172200" y="2514601"/>
            <a:ext cx="2971800" cy="2895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Средний   возраст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0"/>
            <a:ext cx="7239000" cy="5943600"/>
          </a:xfrm>
        </p:spPr>
        <p:txBody>
          <a:bodyPr>
            <a:normAutofit fontScale="25000" lnSpcReduction="20000"/>
          </a:bodyPr>
          <a:lstStyle/>
          <a:p>
            <a:pPr marL="0" indent="0" fontAlgn="t">
              <a:buNone/>
            </a:pPr>
            <a:r>
              <a:rPr lang="ru-RU" b="1" i="1" dirty="0" smtClean="0"/>
              <a:t> </a:t>
            </a:r>
            <a:endParaRPr lang="ru-RU" dirty="0" smtClean="0"/>
          </a:p>
          <a:p>
            <a:pPr fontAlgn="t"/>
            <a:r>
              <a:rPr lang="ru-RU" sz="6400" dirty="0" smtClean="0"/>
              <a:t>- книги познавательного характера для среднего возраста;</a:t>
            </a:r>
            <a:br>
              <a:rPr lang="ru-RU" sz="6400" dirty="0" smtClean="0"/>
            </a:br>
            <a:r>
              <a:rPr lang="ru-RU" sz="6400" dirty="0" smtClean="0"/>
              <a:t>- тематические альбомы;</a:t>
            </a:r>
            <a:br>
              <a:rPr lang="ru-RU" sz="6400" dirty="0" smtClean="0"/>
            </a:br>
            <a:r>
              <a:rPr lang="ru-RU" sz="6400" dirty="0" smtClean="0"/>
              <a:t>- коллекции:  семена разных растений, шишки, камешки, коллекции "Подарки :" (зимы, весны, осени), "Ткани". </a:t>
            </a:r>
            <a:br>
              <a:rPr lang="ru-RU" sz="6400" dirty="0" smtClean="0"/>
            </a:br>
            <a:r>
              <a:rPr lang="ru-RU" sz="6400" dirty="0" smtClean="0"/>
              <a:t>"Бумага", "Пуговицы"</a:t>
            </a:r>
            <a:br>
              <a:rPr lang="ru-RU" sz="6400" dirty="0" smtClean="0"/>
            </a:br>
            <a:r>
              <a:rPr lang="ru-RU" sz="6400" dirty="0" smtClean="0"/>
              <a:t>- Мини-музей (тематика различна, например "камни", чудеса из стекла" и др.)</a:t>
            </a:r>
          </a:p>
          <a:p>
            <a:pPr fontAlgn="t"/>
            <a:r>
              <a:rPr lang="ru-RU" sz="6400" dirty="0" smtClean="0"/>
              <a:t>- Песок, глина;</a:t>
            </a:r>
            <a:br>
              <a:rPr lang="ru-RU" sz="6400" dirty="0" smtClean="0"/>
            </a:br>
            <a:r>
              <a:rPr lang="ru-RU" sz="6400" dirty="0" smtClean="0"/>
              <a:t>- набор игрушек резиновых и пластмассовых для игр в воде; </a:t>
            </a:r>
            <a:br>
              <a:rPr lang="ru-RU" sz="6400" dirty="0" smtClean="0"/>
            </a:br>
            <a:r>
              <a:rPr lang="ru-RU" sz="6400" dirty="0" smtClean="0"/>
              <a:t>- материалы для игр с мыльной пеной, </a:t>
            </a:r>
            <a:br>
              <a:rPr lang="ru-RU" sz="6400" dirty="0" smtClean="0"/>
            </a:br>
            <a:r>
              <a:rPr lang="ru-RU" sz="6400" dirty="0" smtClean="0"/>
              <a:t>красители - пищевые и непищевые (гуашь, акварельные краски и др.).</a:t>
            </a:r>
            <a:br>
              <a:rPr lang="ru-RU" sz="6400" dirty="0" smtClean="0"/>
            </a:br>
            <a:r>
              <a:rPr lang="ru-RU" sz="6400" dirty="0" smtClean="0"/>
              <a:t>- семена бобов, фасоли, гороха</a:t>
            </a:r>
            <a:br>
              <a:rPr lang="ru-RU" sz="6400" dirty="0" smtClean="0"/>
            </a:br>
            <a:r>
              <a:rPr lang="ru-RU" sz="6400" dirty="0" smtClean="0"/>
              <a:t>- некоторые пищевые продукты (сахар, соль, крахмал, мука)</a:t>
            </a:r>
            <a:br>
              <a:rPr lang="ru-RU" sz="6400" dirty="0" smtClean="0"/>
            </a:br>
            <a:r>
              <a:rPr lang="ru-RU" sz="6400" u="sng" dirty="0" smtClean="0"/>
              <a:t>Простейшие приборы и приспособления</a:t>
            </a:r>
            <a:r>
              <a:rPr lang="ru-RU" sz="6400" dirty="0" smtClean="0"/>
              <a:t>:</a:t>
            </a:r>
            <a:br>
              <a:rPr lang="ru-RU" sz="6400" dirty="0" smtClean="0"/>
            </a:br>
            <a:r>
              <a:rPr lang="ru-RU" sz="6400" dirty="0" smtClean="0"/>
              <a:t>- Лупы, сосуды  для воды, "ящик ощущений" (чудесный мешочек), зеркальце для игр с "солнечным зайчиком", контейнеры из "киндер-сюрпризов" с отверстиями, внутрь помещены вещества и травы с разными запахами.</a:t>
            </a:r>
            <a:br>
              <a:rPr lang="ru-RU" sz="6400" dirty="0" smtClean="0"/>
            </a:br>
            <a:r>
              <a:rPr lang="ru-RU" sz="6400" dirty="0" smtClean="0"/>
              <a:t>- "бросовый материал": веревки, шнурки, тесьма, катушки деревянные, прищепки, </a:t>
            </a:r>
            <a:r>
              <a:rPr lang="ru-RU" sz="6400" dirty="0" smtClean="0"/>
              <a:t>пробки</a:t>
            </a:r>
            <a:r>
              <a:rPr lang="ru-RU" sz="6400" dirty="0" smtClean="0"/>
              <a:t> </a:t>
            </a:r>
          </a:p>
          <a:p>
            <a:pPr fontAlgn="t"/>
            <a:r>
              <a:rPr lang="ru-RU" sz="6400" dirty="0" smtClean="0"/>
              <a:t>- на видном месте вывешиваются правила работы с материалами, доступные </a:t>
            </a:r>
            <a:r>
              <a:rPr lang="ru-RU" sz="6400" dirty="0" smtClean="0"/>
              <a:t>детям.</a:t>
            </a:r>
            <a:r>
              <a:rPr lang="ru-RU" sz="6400" dirty="0" smtClean="0"/>
              <a:t/>
            </a:r>
            <a:br>
              <a:rPr lang="ru-RU" sz="6400" dirty="0" smtClean="0"/>
            </a:br>
            <a:r>
              <a:rPr lang="ru-RU" sz="6400" dirty="0" smtClean="0"/>
              <a:t>-  персонажи, </a:t>
            </a:r>
            <a:r>
              <a:rPr lang="ru-RU" sz="6400" dirty="0" smtClean="0"/>
              <a:t>наделенные </a:t>
            </a:r>
            <a:r>
              <a:rPr lang="ru-RU" sz="6400" dirty="0" smtClean="0"/>
              <a:t>определенными чертами</a:t>
            </a:r>
            <a:br>
              <a:rPr lang="ru-RU" sz="6400" dirty="0" smtClean="0"/>
            </a:br>
            <a:r>
              <a:rPr lang="ru-RU" sz="6400" dirty="0" smtClean="0"/>
              <a:t>("почемучка") от имени которого моделируется проблемная ситуация.</a:t>
            </a:r>
            <a:br>
              <a:rPr lang="ru-RU" sz="6400" dirty="0" smtClean="0"/>
            </a:br>
            <a:r>
              <a:rPr lang="ru-RU" sz="6400" dirty="0" smtClean="0"/>
              <a:t>- карточки-схемы проведения экспериментов (заполняется воспитателем): ставится дата, опыт зарисовывается.</a:t>
            </a:r>
          </a:p>
          <a:p>
            <a:endParaRPr lang="ru-RU" sz="6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bg2">
                    <a:lumMod val="50000"/>
                  </a:schemeClr>
                </a:solidFill>
              </a:rPr>
              <a:t>В помощь воспитателю: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t">
              <a:buNone/>
            </a:pPr>
            <a:r>
              <a:rPr lang="ru-RU" b="1" dirty="0" smtClean="0"/>
              <a:t>Примерная структура занятия  - экспериментирования</a:t>
            </a:r>
            <a:endParaRPr lang="ru-RU" dirty="0" smtClean="0"/>
          </a:p>
          <a:p>
            <a:pPr lvl="0"/>
            <a:r>
              <a:rPr lang="ru-RU" dirty="0" smtClean="0"/>
              <a:t>Постановка исследовательской задачи в виде того или иного варианта проблемной ситуации. </a:t>
            </a:r>
          </a:p>
          <a:p>
            <a:pPr lvl="0"/>
            <a:r>
              <a:rPr lang="ru-RU" dirty="0" smtClean="0"/>
              <a:t>Упражнения на развитие  внимания, памяти, логического мышления (могут быть организованы до занятия). </a:t>
            </a:r>
          </a:p>
          <a:p>
            <a:pPr lvl="0"/>
            <a:r>
              <a:rPr lang="ru-RU" dirty="0" smtClean="0"/>
              <a:t>Уточнение правил безопасности жизнедеятельности в ходе осуществления экспериментирования. </a:t>
            </a:r>
          </a:p>
          <a:p>
            <a:pPr lvl="0"/>
            <a:r>
              <a:rPr lang="ru-RU" dirty="0" smtClean="0"/>
              <a:t> Уточнение плана исследования. </a:t>
            </a:r>
          </a:p>
          <a:p>
            <a:pPr lvl="0"/>
            <a:r>
              <a:rPr lang="ru-RU" dirty="0" smtClean="0"/>
              <a:t>Выбор оборудования, самостоятельное его размещение детьми в зоне исследования. </a:t>
            </a:r>
          </a:p>
          <a:p>
            <a:pPr lvl="0"/>
            <a:r>
              <a:rPr lang="ru-RU" dirty="0" smtClean="0"/>
              <a:t>Распределение детей на подгруппы, выбор ведущих, помогающих организовать сверстников, комментирующих ход и результаты совместной деятельности детей в группах. </a:t>
            </a:r>
          </a:p>
          <a:p>
            <a:pPr lvl="0"/>
            <a:r>
              <a:rPr lang="ru-RU" dirty="0" smtClean="0"/>
              <a:t>Анализ и обобщение полученных детьми результатов экспериментирования. 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03960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chemeClr val="bg2">
                    <a:lumMod val="50000"/>
                  </a:schemeClr>
                </a:solidFill>
              </a:rPr>
              <a:t>В помощь воспитателю: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295400"/>
            <a:ext cx="7239000" cy="220980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9800" dirty="0" smtClean="0">
                <a:solidFill>
                  <a:srgbClr val="FF0000"/>
                </a:solidFill>
              </a:rPr>
              <a:t>ПАМЯТКА</a:t>
            </a:r>
          </a:p>
          <a:p>
            <a:pPr algn="ctr">
              <a:buNone/>
            </a:pPr>
            <a:r>
              <a:rPr lang="ru-RU" sz="9800" b="1" i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98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9800" b="1" i="1" dirty="0" smtClean="0">
                <a:solidFill>
                  <a:schemeClr val="bg2">
                    <a:lumMod val="50000"/>
                  </a:schemeClr>
                </a:solidFill>
              </a:rPr>
              <a:t>"Планирование работы с детьми по экспериментированию"</a:t>
            </a:r>
            <a:r>
              <a:rPr lang="ru-RU" sz="9800" dirty="0" smtClean="0"/>
              <a:t/>
            </a:r>
            <a:br>
              <a:rPr lang="ru-RU" sz="98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endParaRPr lang="ru-RU" sz="5600" dirty="0"/>
          </a:p>
        </p:txBody>
      </p:sp>
      <p:pic>
        <p:nvPicPr>
          <p:cNvPr id="9" name="Рисунок 8" descr="4257125_8539801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819400"/>
            <a:ext cx="5867400" cy="3810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3635</TotalTime>
  <Words>161</Words>
  <Application>Microsoft Office PowerPoint</Application>
  <PresentationFormat>Экран (4:3)</PresentationFormat>
  <Paragraphs>63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Изящная</vt:lpstr>
      <vt:lpstr>«Детское экспериментирование»   мБДоу д/с №22</vt:lpstr>
      <vt:lpstr>Экспериментальная деятельность:</vt:lpstr>
      <vt:lpstr>задача ДОУ:</vt:lpstr>
      <vt:lpstr>Последовательность детского экспериментирования. </vt:lpstr>
      <vt:lpstr>Примерная структура занятия  - экспериментирования </vt:lpstr>
      <vt:lpstr>  Содержание уголков экспериментальной деятельности.</vt:lpstr>
      <vt:lpstr>Средний   возраст</vt:lpstr>
      <vt:lpstr>В помощь воспитателю: </vt:lpstr>
      <vt:lpstr>В помощь воспитателю: </vt:lpstr>
      <vt:lpstr> Младший дошкольный возраст</vt:lpstr>
      <vt:lpstr>Средний возраст</vt:lpstr>
      <vt:lpstr>Старший дошкольный возраст</vt:lpstr>
      <vt:lpstr>Эксперименты в средней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Экспериментаьная деятельность в  моу д/с №300</dc:title>
  <dc:creator>1</dc:creator>
  <cp:lastModifiedBy>user</cp:lastModifiedBy>
  <cp:revision>79</cp:revision>
  <dcterms:created xsi:type="dcterms:W3CDTF">2011-04-14T15:43:26Z</dcterms:created>
  <dcterms:modified xsi:type="dcterms:W3CDTF">2013-04-15T16:58:12Z</dcterms:modified>
</cp:coreProperties>
</file>